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8"/>
  </p:notesMasterIdLst>
  <p:handoutMasterIdLst>
    <p:handoutMasterId r:id="rId9"/>
  </p:handoutMasterIdLst>
  <p:sldIdLst>
    <p:sldId id="257" r:id="rId2"/>
    <p:sldId id="261" r:id="rId3"/>
    <p:sldId id="267" r:id="rId4"/>
    <p:sldId id="268" r:id="rId5"/>
    <p:sldId id="269" r:id="rId6"/>
    <p:sldId id="258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182" autoAdjust="0"/>
  </p:normalViewPr>
  <p:slideViewPr>
    <p:cSldViewPr showGuides="1">
      <p:cViewPr varScale="1">
        <p:scale>
          <a:sx n="79" d="100"/>
          <a:sy n="79" d="100"/>
        </p:scale>
        <p:origin x="152" y="68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164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11/14/2020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11/14/2020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05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74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42741" cy="6858000"/>
              <a:chOff x="0" y="0"/>
              <a:chExt cx="4742741" cy="6858000"/>
            </a:xfrm>
          </p:grpSpPr>
          <p:pic>
            <p:nvPicPr>
              <p:cNvPr id="9" name="Picture 8" descr="Stacked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605581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6A09E-12D5-4B1D-B8BB-C300B1DDD423}" type="datetime1">
              <a:rPr lang="en-US" smtClean="0"/>
              <a:t>11/14/2020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1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A53D-4C84-40AA-983E-A1E818A7FEFC}" type="datetime1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FCEE-AE66-4EAB-9C04-97F8A56A6354}" type="datetime1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9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9377B-053C-438C-8A98-92C419A6701C}" type="datetime1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5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ed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EF46-0123-4A75-9835-49DC49D53DE2}" type="datetime1">
              <a:rPr lang="en-US" smtClean="0"/>
              <a:t>11/14/2020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82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buFont typeface="Century Gothic" panose="020B0502020202020204" pitchFamily="34" charset="0"/>
              <a:buChar char="–"/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8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6378D-18AE-47D1-B10A-42F623B40082}" type="datetime1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4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F6AE8-D704-41F6-B16A-5547B5672AC1}" type="datetime1">
              <a:rPr lang="en-US" smtClean="0"/>
              <a:t>11/14/2020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538-6F63-4C0B-916D-ED3F4E0A1B28}" type="datetime1">
              <a:rPr lang="en-US" smtClean="0"/>
              <a:t>11/14/2020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F15BF-7116-4A9E-8022-5A2DC937F971}" type="datetime1">
              <a:rPr lang="en-US" smtClean="0"/>
              <a:t>11/14/2020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418976" indent="-285750">
              <a:buFont typeface="Century Gothic" panose="020B0502020202020204" pitchFamily="34" charset="0"/>
              <a:buChar char="–"/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8DC91-5A3B-40CE-8C1D-279A8EF6E008}" type="datetime1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7C20A-B94A-4E20-B4B2-88A7825AE904}" type="datetime1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859468AF-EFCF-4AAD-ACF4-3BA83EC4AF4E}" type="datetime1">
              <a:rPr lang="en-US" smtClean="0"/>
              <a:pPr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8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33226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4562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72267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75986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5" y="1498601"/>
            <a:ext cx="7309479" cy="3298825"/>
          </a:xfrm>
        </p:spPr>
        <p:txBody>
          <a:bodyPr/>
          <a:lstStyle/>
          <a:p>
            <a:r>
              <a:rPr lang="fa-IR" dirty="0"/>
              <a:t>جلسه دوم کارگاه مبانی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ب. م . م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9B1D37-68C3-40CE-AF74-AF73AE4C1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515" t="50990" r="14534" b="14979"/>
          <a:stretch/>
        </p:blipFill>
        <p:spPr>
          <a:xfrm>
            <a:off x="912812" y="2133600"/>
            <a:ext cx="6961350" cy="19050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FAA007-C023-4009-BE49-B8D90421E5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107" t="35984" r="25976" b="17042"/>
          <a:stretch/>
        </p:blipFill>
        <p:spPr>
          <a:xfrm>
            <a:off x="8456612" y="1752600"/>
            <a:ext cx="2427610" cy="322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9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ب. م . م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83AC3-CAD8-437F-8B9E-4BCA4869C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64" t="21348" r="16283" b="19521"/>
          <a:stretch/>
        </p:blipFill>
        <p:spPr>
          <a:xfrm>
            <a:off x="760412" y="1828801"/>
            <a:ext cx="6248400" cy="297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AE615A-384F-4297-A526-D0D90D8F2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61" t="34922" r="48681" b="19992"/>
          <a:stretch/>
        </p:blipFill>
        <p:spPr>
          <a:xfrm>
            <a:off x="7923212" y="2286000"/>
            <a:ext cx="2201033" cy="309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9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ب. م . م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383523-BCB8-4683-96B0-DD0DB5856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93" t="28444" r="52067" b="32253"/>
          <a:stretch/>
        </p:blipFill>
        <p:spPr>
          <a:xfrm>
            <a:off x="1885443" y="1950181"/>
            <a:ext cx="3673785" cy="2694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DC8FC4-D2D1-4C6A-AA7E-100F1679A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78" t="39998" r="29893" b="29670"/>
          <a:stretch/>
        </p:blipFill>
        <p:spPr>
          <a:xfrm>
            <a:off x="6399212" y="2438400"/>
            <a:ext cx="4013649" cy="207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37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ب. م . م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383523-BCB8-4683-96B0-DD0DB5856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52" t="29139" r="17545" b="34391"/>
          <a:stretch/>
        </p:blipFill>
        <p:spPr>
          <a:xfrm>
            <a:off x="1141412" y="1905000"/>
            <a:ext cx="3803257" cy="25004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D9486A-429C-48F0-99F5-0BDC2E44BA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31" t="35866" r="29761" b="35808"/>
          <a:stretch/>
        </p:blipFill>
        <p:spPr>
          <a:xfrm>
            <a:off x="6399212" y="2209800"/>
            <a:ext cx="3633323" cy="194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232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تبدیل از مبنای 10 به سایر مبناها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000" dirty="0">
                <a:cs typeface="B Nazanin" panose="00000400000000000000" pitchFamily="2" charset="-78"/>
              </a:rPr>
              <a:t>برای تبدیل عدد </a:t>
            </a:r>
            <a:r>
              <a:rPr lang="en-US" sz="2000" dirty="0">
                <a:cs typeface="B Nazanin" panose="00000400000000000000" pitchFamily="2" charset="-78"/>
              </a:rPr>
              <a:t>a</a:t>
            </a:r>
            <a:r>
              <a:rPr lang="fa-IR" sz="2000" dirty="0">
                <a:cs typeface="B Nazanin" panose="00000400000000000000" pitchFamily="2" charset="-78"/>
              </a:rPr>
              <a:t> از مبنای 10 به مبنای </a:t>
            </a:r>
            <a:r>
              <a:rPr lang="en-US" sz="2000" dirty="0">
                <a:cs typeface="B Nazanin" panose="00000400000000000000" pitchFamily="2" charset="-78"/>
              </a:rPr>
              <a:t>b</a:t>
            </a:r>
            <a:r>
              <a:rPr lang="fa-IR" sz="2000" dirty="0">
                <a:cs typeface="B Nazanin" panose="00000400000000000000" pitchFamily="2" charset="-78"/>
              </a:rPr>
              <a:t>، قسمت صحیح عدد </a:t>
            </a:r>
            <a:r>
              <a:rPr lang="en-US" sz="2000" dirty="0">
                <a:cs typeface="B Nazanin" panose="00000400000000000000" pitchFamily="2" charset="-78"/>
              </a:rPr>
              <a:t>a</a:t>
            </a:r>
            <a:r>
              <a:rPr lang="fa-IR" sz="2000" dirty="0">
                <a:cs typeface="B Nazanin" panose="00000400000000000000" pitchFamily="2" charset="-78"/>
              </a:rPr>
              <a:t> را بر </a:t>
            </a:r>
            <a:r>
              <a:rPr lang="en-US" sz="2000" dirty="0">
                <a:cs typeface="B Nazanin" panose="00000400000000000000" pitchFamily="2" charset="-78"/>
              </a:rPr>
              <a:t>b</a:t>
            </a:r>
            <a:r>
              <a:rPr lang="fa-IR" sz="2000" dirty="0">
                <a:cs typeface="B Nazanin" panose="00000400000000000000" pitchFamily="2" charset="-78"/>
              </a:rPr>
              <a:t> تقسیم می کنیم، باقی مانده ی تقسیم کم ارزش ترین رقم صحیح حاصل است. خارج قسمت تقسیم را مجددا به </a:t>
            </a:r>
            <a:r>
              <a:rPr lang="en-US" sz="2000" dirty="0">
                <a:cs typeface="B Nazanin" panose="00000400000000000000" pitchFamily="2" charset="-78"/>
              </a:rPr>
              <a:t>b</a:t>
            </a:r>
            <a:r>
              <a:rPr lang="fa-IR" sz="2000" dirty="0">
                <a:cs typeface="B Nazanin" panose="00000400000000000000" pitchFamily="2" charset="-78"/>
              </a:rPr>
              <a:t> تقسیم می کنیم و باقی مانده ی تقسیم دومین رقم صحیح حاصل است و به همین ترتیب عمل تقسیم را ادامه می دهیم و باقی مانده ی هر تقسیم را انتخاب می کنیم.</a:t>
            </a:r>
            <a:r>
              <a:rPr lang="en-US" sz="2000" dirty="0">
                <a:cs typeface="B Nazanin" panose="00000400000000000000" pitchFamily="2" charset="-78"/>
              </a:rPr>
              <a:t> </a:t>
            </a:r>
          </a:p>
          <a:p>
            <a:pPr marL="0" indent="0" algn="r" rtl="1">
              <a:buNone/>
            </a:pPr>
            <a:r>
              <a:rPr lang="en-US" sz="2000" dirty="0">
                <a:cs typeface="B Nazanin" panose="00000400000000000000" pitchFamily="2" charset="-78"/>
              </a:rPr>
              <a:t>m</a:t>
            </a:r>
            <a:r>
              <a:rPr lang="fa-IR" sz="2000" dirty="0">
                <a:cs typeface="B Nazanin" panose="00000400000000000000" pitchFamily="2" charset="-78"/>
              </a:rPr>
              <a:t> عددی است که ما میخوایم عدد </a:t>
            </a:r>
            <a:r>
              <a:rPr lang="en-US" sz="2000" dirty="0">
                <a:cs typeface="B Nazanin" panose="00000400000000000000" pitchFamily="2" charset="-78"/>
              </a:rPr>
              <a:t>a</a:t>
            </a:r>
            <a:r>
              <a:rPr lang="fa-IR" sz="2000" dirty="0">
                <a:cs typeface="B Nazanin" panose="00000400000000000000" pitchFamily="2" charset="-78"/>
              </a:rPr>
              <a:t> را به آن تبدیل کنیم.</a:t>
            </a:r>
            <a:r>
              <a:rPr lang="en-US" sz="2000" dirty="0">
                <a:cs typeface="B Nazanin" panose="00000400000000000000" pitchFamily="2" charset="-78"/>
              </a:rPr>
              <a:t>m</a:t>
            </a:r>
            <a:r>
              <a:rPr lang="fa-IR" sz="2000" dirty="0">
                <a:cs typeface="B Nazanin" panose="00000400000000000000" pitchFamily="2" charset="-78"/>
              </a:rPr>
              <a:t> در ابتدا مقدارش خالی است و ما با هر بار تقسیم آن را از راست به چپ پر می کنیم. </a:t>
            </a:r>
          </a:p>
          <a:p>
            <a:pPr marL="0" indent="0" algn="r" rtl="1">
              <a:buNone/>
            </a:pP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B33F2A0-739C-4DA1-90FB-86F0BAB8D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2" y="3581400"/>
            <a:ext cx="3962400" cy="4462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Let </a:t>
            </a:r>
            <a:r>
              <a:rPr kumimoji="0" lang="fa-I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 = 45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9D10D91-30C4-4037-9C45-15C377441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2" y="3886200"/>
            <a:ext cx="3962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Let  b = 2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04760C0-1EBD-48A8-BB27-8CAF62C95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5212" y="4114800"/>
            <a:ext cx="3962399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Repeat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82E242D-C477-4316-A87E-6658CDF58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4343400"/>
            <a:ext cx="6260047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45 divided by b is 45/2 = 22 remainder 1.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d=22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 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22.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92DB265-3352-425B-A113-1471C1A69E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4664333"/>
            <a:ext cx="6477000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22 divided by b is 22/2 = 11 remainder 0.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d=11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 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11.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008922FB-6744-47C1-A836-F8C675288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4969133"/>
            <a:ext cx="6553200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11 divided by b is 11/2 = 5 remainder 1.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 101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5.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EA5CC5E1-8DB9-4B98-8CF1-DB3C20D9C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5257800"/>
            <a:ext cx="6078715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5 divided by b is 5/2 = 2 remainder 1.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 1101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2.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EEB57CD0-E64C-438E-8775-85EC0D0CD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5562600"/>
            <a:ext cx="6163675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2 divided by b is 2/2 = 1 remainder 0.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 01101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1.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1E21B0D-8942-4D59-87B2-9A68EE03A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812" y="5867400"/>
            <a:ext cx="8610600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 divided by b is 1/2 = 0 remainder 1.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d=0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r=1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. So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m=101101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and the new </a:t>
            </a:r>
            <a:r>
              <a:rPr lang="en-US" altLang="en-US" sz="1200" i="1" dirty="0">
                <a:solidFill>
                  <a:srgbClr val="000000"/>
                </a:solidFill>
                <a:latin typeface="Arial Unicode MS"/>
              </a:rPr>
              <a:t>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is 0.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So 45</a:t>
            </a:r>
            <a:r>
              <a:rPr kumimoji="0" lang="en-US" altLang="en-US" sz="1200" b="0" i="0" u="none" strike="noStrike" cap="none" normalizeH="0" baseline="-3000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10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 = 101101</a:t>
            </a:r>
            <a:r>
              <a:rPr kumimoji="0" lang="en-US" altLang="en-US" sz="1200" b="0" i="0" u="none" strike="noStrike" cap="none" normalizeH="0" baseline="-3000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321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lass open house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Classroom open house presentation.potx" id="{AB7D8AB0-4323-4322-AB21-8CB398DB9E96}" vid="{5BFEA1FF-C39F-48A2-B239-4B55565FC3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Classroom open house presentation</Template>
  <TotalTime>521</TotalTime>
  <Words>344</Words>
  <Application>Microsoft Office PowerPoint</Application>
  <PresentationFormat>Custom</PresentationFormat>
  <Paragraphs>20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Arial Unicode MS</vt:lpstr>
      <vt:lpstr>Century Gothic</vt:lpstr>
      <vt:lpstr>Class open house presentation</vt:lpstr>
      <vt:lpstr>جلسه دوم کارگاه مبانی</vt:lpstr>
      <vt:lpstr>ب. م . م</vt:lpstr>
      <vt:lpstr>ب. م . م</vt:lpstr>
      <vt:lpstr>ب. م . م</vt:lpstr>
      <vt:lpstr>ب. م . م</vt:lpstr>
      <vt:lpstr>تبدیل از مبنای 10 به سایر مبناها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House</dc:title>
  <dc:creator>Asus</dc:creator>
  <cp:lastModifiedBy>Asus</cp:lastModifiedBy>
  <cp:revision>8</cp:revision>
  <dcterms:created xsi:type="dcterms:W3CDTF">2020-11-14T06:41:47Z</dcterms:created>
  <dcterms:modified xsi:type="dcterms:W3CDTF">2020-11-14T15:23:19Z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